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media/image9.png" ContentType="image/png"/>
  <Override PartName="/ppt/media/image7.jpeg" ContentType="image/jpeg"/>
  <Override PartName="/ppt/media/image1.png" ContentType="image/png"/>
  <Override PartName="/ppt/media/image2.png" ContentType="image/png"/>
  <Override PartName="/ppt/media/image3.png" ContentType="image/png"/>
  <Override PartName="/ppt/media/image21.png" ContentType="image/png"/>
  <Override PartName="/ppt/media/image6.jpeg" ContentType="image/jpeg"/>
  <Override PartName="/ppt/media/image4.png" ContentType="image/png"/>
  <Override PartName="/ppt/media/image5.png" ContentType="image/png"/>
  <Override PartName="/ppt/media/image8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9.png" ContentType="image/png"/>
  <Override PartName="/ppt/media/image13.jpeg" ContentType="image/jpeg"/>
  <Override PartName="/ppt/media/image14.png" ContentType="image/png"/>
  <Override PartName="/ppt/media/image1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20.jpeg" ContentType="image/jpeg"/>
  <Override PartName="/ppt/media/image22.png" ContentType="image/png"/>
  <Override PartName="/ppt/media/image23.png" ContentType="image/png"/>
  <Override PartName="/ppt/media/image24.png" ContentType="image/png"/>
  <Override PartName="/ppt/media/image25.jpeg" ContentType="image/jpeg"/>
  <Override PartName="/ppt/media/image26.png" ContentType="image/png"/>
  <Override PartName="/ppt/media/image27.jpeg" ContentType="image/jpeg"/>
  <Override PartName="/ppt/media/image28.png" ContentType="image/png"/>
  <Override PartName="/ppt/media/image29.jpeg" ContentType="image/jpeg"/>
  <Override PartName="/ppt/media/image30.png" ContentType="image/pn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4" name="Picture 3" descr=""/>
          <p:cNvPicPr/>
          <p:nvPr/>
        </p:nvPicPr>
        <p:blipFill>
          <a:blip r:embed="rId1"/>
          <a:stretch/>
        </p:blipFill>
        <p:spPr>
          <a:xfrm>
            <a:off x="0" y="-20160"/>
            <a:ext cx="12291120" cy="6913440"/>
          </a:xfrm>
          <a:prstGeom prst="rect">
            <a:avLst/>
          </a:prstGeom>
          <a:ln>
            <a:noFill/>
          </a:ln>
        </p:spPr>
      </p:pic>
      <p:sp>
        <p:nvSpPr>
          <p:cNvPr id="155" name="CustomShape 3"/>
          <p:cNvSpPr/>
          <p:nvPr/>
        </p:nvSpPr>
        <p:spPr>
          <a:xfrm>
            <a:off x="4206240" y="1202040"/>
            <a:ext cx="3291480" cy="14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latin typeface="Arial"/>
              </a:rPr>
              <a:t>Data Mining on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latin typeface="Arial"/>
              </a:rPr>
              <a:t>Home Forestation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274320" y="235440"/>
            <a:ext cx="2561760" cy="678600"/>
          </a:xfrm>
          <a:prstGeom prst="rect">
            <a:avLst/>
          </a:prstGeom>
          <a:ln>
            <a:noFill/>
          </a:ln>
        </p:spPr>
      </p:pic>
      <p:sp>
        <p:nvSpPr>
          <p:cNvPr id="157" name="CustomShape 4"/>
          <p:cNvSpPr/>
          <p:nvPr/>
        </p:nvSpPr>
        <p:spPr>
          <a:xfrm>
            <a:off x="1097280" y="3066840"/>
            <a:ext cx="329148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latin typeface="Arial"/>
              </a:rPr>
              <a:t>Presented </a:t>
            </a:r>
            <a:r>
              <a:rPr b="1" lang="en-US" sz="2400" spc="-1" strike="noStrike">
                <a:latin typeface="Arial"/>
              </a:rPr>
              <a:t>By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6400800" y="3108960"/>
            <a:ext cx="3291480" cy="14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latin typeface="Arial"/>
              </a:rPr>
              <a:t>Presented </a:t>
            </a:r>
            <a:r>
              <a:rPr b="1" lang="en-US" sz="2400" spc="-1" strike="noStrike">
                <a:latin typeface="Arial"/>
              </a:rPr>
              <a:t>To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1280160" y="4350600"/>
            <a:ext cx="329148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latin typeface="Arial"/>
              </a:rPr>
              <a:t>Tanveer Hoque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Arial"/>
              </a:rPr>
              <a:t>ID: 153-15-</a:t>
            </a:r>
            <a:r>
              <a:rPr b="1" lang="en-US" sz="2400" spc="-1" strike="noStrike">
                <a:latin typeface="Arial"/>
              </a:rPr>
              <a:t>6334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CustomShape 7"/>
          <p:cNvSpPr/>
          <p:nvPr/>
        </p:nvSpPr>
        <p:spPr>
          <a:xfrm>
            <a:off x="6583680" y="4298040"/>
            <a:ext cx="3291480" cy="24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latin typeface="Arial"/>
              </a:rPr>
              <a:t>Ms. Zerin Nasrin Tumpa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Arial"/>
              </a:rPr>
              <a:t>Lecturer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Arial"/>
              </a:rPr>
              <a:t>Department of CSE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376092"/>
                </a:solidFill>
                <a:latin typeface="Calibri"/>
                <a:ea typeface="Calibri"/>
              </a:rPr>
              <a:t>Daffodil International University.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grpSp>
        <p:nvGrpSpPr>
          <p:cNvPr id="186" name="Group 1"/>
          <p:cNvGrpSpPr/>
          <p:nvPr/>
        </p:nvGrpSpPr>
        <p:grpSpPr>
          <a:xfrm>
            <a:off x="-5109840" y="510120"/>
            <a:ext cx="16641360" cy="6529320"/>
            <a:chOff x="-5109840" y="510120"/>
            <a:chExt cx="16641360" cy="6529320"/>
          </a:xfrm>
        </p:grpSpPr>
        <p:sp>
          <p:nvSpPr>
            <p:cNvPr id="187" name="CustomShape 2"/>
            <p:cNvSpPr/>
            <p:nvPr/>
          </p:nvSpPr>
          <p:spPr>
            <a:xfrm>
              <a:off x="-5109840" y="510120"/>
              <a:ext cx="6529320" cy="6529320"/>
            </a:xfrm>
            <a:prstGeom prst="blockArc">
              <a:avLst>
                <a:gd name="adj1" fmla="val 18900000"/>
                <a:gd name="adj2" fmla="val 2700000"/>
                <a:gd name="adj3" fmla="val 331"/>
              </a:avLst>
            </a:prstGeom>
            <a:noFill/>
            <a:ln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88" name="CustomShape 3"/>
            <p:cNvSpPr/>
            <p:nvPr/>
          </p:nvSpPr>
          <p:spPr>
            <a:xfrm>
              <a:off x="921960" y="1722600"/>
              <a:ext cx="10609560" cy="74556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5400000"/>
            </a:gradFill>
            <a:ln>
              <a:noFill/>
            </a:ln>
            <a:effectLst>
              <a:outerShdw algn="ctr" blurRad="5715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3"/>
            <a:fontRef idx="minor"/>
          </p:style>
          <p:txBody>
            <a:bodyPr lIns="592200" rIns="81360" tIns="81360" bIns="81360" anchor="ctr">
              <a:noAutofit/>
            </a:bodyPr>
            <a:p>
              <a:pPr>
                <a:lnSpc>
                  <a:spcPct val="90000"/>
                </a:lnSpc>
                <a:spcAft>
                  <a:spcPts val="1120"/>
                </a:spcAft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Almost </a:t>
              </a:r>
              <a:r>
                <a:rPr b="0" lang="en-US" sz="3200" spc="-1" strike="noStrike">
                  <a:solidFill>
                    <a:srgbClr val="ffff00"/>
                  </a:solidFill>
                  <a:latin typeface="Calibri"/>
                  <a:ea typeface="DejaVu Sans"/>
                </a:rPr>
                <a:t>50,000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sq. miles of forest </a:t>
              </a:r>
              <a:r>
                <a:rPr b="0" lang="en-US" sz="3200" spc="-1" strike="noStrike">
                  <a:solidFill>
                    <a:srgbClr val="ffff00"/>
                  </a:solidFill>
                  <a:latin typeface="Calibri"/>
                  <a:ea typeface="DejaVu Sans"/>
                </a:rPr>
                <a:t>lost/year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89" name="CustomShape 4"/>
            <p:cNvSpPr/>
            <p:nvPr/>
          </p:nvSpPr>
          <p:spPr>
            <a:xfrm>
              <a:off x="455400" y="1629360"/>
              <a:ext cx="932040" cy="932040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/>
            <a:fillRef idx="0"/>
            <a:effectRef idx="2"/>
            <a:fontRef idx="minor"/>
          </p:style>
        </p:sp>
        <p:sp>
          <p:nvSpPr>
            <p:cNvPr id="190" name="CustomShape 5"/>
            <p:cNvSpPr/>
            <p:nvPr/>
          </p:nvSpPr>
          <p:spPr>
            <a:xfrm>
              <a:off x="1349640" y="2842200"/>
              <a:ext cx="10181880" cy="74556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5400000"/>
            </a:gradFill>
            <a:ln>
              <a:noFill/>
            </a:ln>
            <a:effectLst>
              <a:outerShdw algn="ctr" blurRad="5715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3"/>
            <a:fontRef idx="minor"/>
          </p:style>
          <p:txBody>
            <a:bodyPr lIns="592200" rIns="81360" tIns="81360" bIns="81360" anchor="ctr">
              <a:noAutofit/>
            </a:bodyPr>
            <a:p>
              <a:pPr>
                <a:lnSpc>
                  <a:spcPct val="90000"/>
                </a:lnSpc>
                <a:spcAft>
                  <a:spcPts val="1120"/>
                </a:spcAft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Amazon lost around </a:t>
              </a:r>
              <a:r>
                <a:rPr b="0" lang="en-US" sz="3200" spc="-1" strike="noStrike">
                  <a:solidFill>
                    <a:srgbClr val="ffff00"/>
                  </a:solidFill>
                  <a:latin typeface="Calibri"/>
                  <a:ea typeface="DejaVu Sans"/>
                </a:rPr>
                <a:t>17%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of the forest in the last </a:t>
              </a:r>
              <a:r>
                <a:rPr b="0" lang="en-US" sz="3200" spc="-1" strike="noStrike">
                  <a:solidFill>
                    <a:srgbClr val="ffff00"/>
                  </a:solidFill>
                  <a:latin typeface="Calibri"/>
                  <a:ea typeface="DejaVu Sans"/>
                </a:rPr>
                <a:t>50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years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91" name="CustomShape 6"/>
            <p:cNvSpPr/>
            <p:nvPr/>
          </p:nvSpPr>
          <p:spPr>
            <a:xfrm>
              <a:off x="883440" y="2748960"/>
              <a:ext cx="932040" cy="932040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/>
            <a:fillRef idx="0"/>
            <a:effectRef idx="2"/>
            <a:fontRef idx="minor"/>
          </p:style>
        </p:sp>
        <p:sp>
          <p:nvSpPr>
            <p:cNvPr id="192" name="CustomShape 7"/>
            <p:cNvSpPr/>
            <p:nvPr/>
          </p:nvSpPr>
          <p:spPr>
            <a:xfrm>
              <a:off x="1349640" y="3961800"/>
              <a:ext cx="10181880" cy="74556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5400000"/>
            </a:gradFill>
            <a:ln>
              <a:noFill/>
            </a:ln>
            <a:effectLst>
              <a:outerShdw algn="ctr" blurRad="5715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3"/>
            <a:fontRef idx="minor"/>
          </p:style>
          <p:txBody>
            <a:bodyPr lIns="592200" rIns="81360" tIns="81360" bIns="81360" anchor="ctr">
              <a:noAutofit/>
            </a:bodyPr>
            <a:p>
              <a:pPr>
                <a:lnSpc>
                  <a:spcPct val="90000"/>
                </a:lnSpc>
                <a:spcAft>
                  <a:spcPts val="1120"/>
                </a:spcAft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Rate of deforestation = </a:t>
              </a:r>
              <a:r>
                <a:rPr b="0" lang="en-US" sz="3200" spc="-1" strike="noStrike">
                  <a:solidFill>
                    <a:srgbClr val="ffff00"/>
                  </a:solidFill>
                  <a:latin typeface="Calibri"/>
                  <a:ea typeface="DejaVu Sans"/>
                </a:rPr>
                <a:t>20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football fields</a:t>
              </a:r>
              <a:r>
                <a:rPr b="0" lang="en-US" sz="3200" spc="-1" strike="noStrike">
                  <a:solidFill>
                    <a:srgbClr val="ffff00"/>
                  </a:solidFill>
                  <a:latin typeface="Calibri"/>
                  <a:ea typeface="DejaVu Sans"/>
                </a:rPr>
                <a:t>/minute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.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93" name="CustomShape 8"/>
            <p:cNvSpPr/>
            <p:nvPr/>
          </p:nvSpPr>
          <p:spPr>
            <a:xfrm>
              <a:off x="883440" y="3868560"/>
              <a:ext cx="932040" cy="932040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/>
            <a:fillRef idx="0"/>
            <a:effectRef idx="2"/>
            <a:fontRef idx="minor"/>
          </p:style>
        </p:sp>
        <p:sp>
          <p:nvSpPr>
            <p:cNvPr id="194" name="CustomShape 9"/>
            <p:cNvSpPr/>
            <p:nvPr/>
          </p:nvSpPr>
          <p:spPr>
            <a:xfrm>
              <a:off x="921960" y="5081400"/>
              <a:ext cx="10609560" cy="74556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5400000"/>
            </a:gradFill>
            <a:ln>
              <a:noFill/>
            </a:ln>
            <a:effectLst>
              <a:outerShdw algn="ctr" blurRad="5715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3"/>
            <a:fontRef idx="minor"/>
          </p:style>
          <p:txBody>
            <a:bodyPr lIns="592200" rIns="81360" tIns="81360" bIns="81360" anchor="ctr">
              <a:noAutofit/>
            </a:bodyPr>
            <a:p>
              <a:pPr>
                <a:lnSpc>
                  <a:spcPct val="90000"/>
                </a:lnSpc>
                <a:spcAft>
                  <a:spcPts val="1120"/>
                </a:spcAft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Estimated that there will be </a:t>
              </a:r>
              <a:r>
                <a:rPr b="0" lang="en-US" sz="3200" spc="-1" strike="noStrike">
                  <a:solidFill>
                    <a:srgbClr val="ffff00"/>
                  </a:solidFill>
                  <a:latin typeface="Calibri"/>
                  <a:ea typeface="DejaVu Sans"/>
                </a:rPr>
                <a:t>no rainforest 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within </a:t>
              </a:r>
              <a:r>
                <a:rPr b="0" lang="en-US" sz="3200" spc="-1" strike="noStrike">
                  <a:solidFill>
                    <a:srgbClr val="ffff00"/>
                  </a:solidFill>
                  <a:latin typeface="Calibri"/>
                  <a:ea typeface="DejaVu Sans"/>
                </a:rPr>
                <a:t>100 years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.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95" name="CustomShape 10"/>
            <p:cNvSpPr/>
            <p:nvPr/>
          </p:nvSpPr>
          <p:spPr>
            <a:xfrm>
              <a:off x="455400" y="4988160"/>
              <a:ext cx="932040" cy="932040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/>
            <a:fillRef idx="0"/>
            <a:effectRef idx="2"/>
            <a:fontRef idx="minor"/>
          </p:style>
        </p:sp>
      </p:grpSp>
      <p:grpSp>
        <p:nvGrpSpPr>
          <p:cNvPr id="196" name="Group 11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97" name="CustomShape 12"/>
          <p:cNvSpPr/>
          <p:nvPr/>
        </p:nvSpPr>
        <p:spPr>
          <a:xfrm>
            <a:off x="3768840" y="624600"/>
            <a:ext cx="4699080" cy="91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Baskerville Old Face"/>
                <a:ea typeface="DejaVu Sans"/>
              </a:rPr>
              <a:t>Global Statistics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198" name="Picture 8" descr=""/>
          <p:cNvPicPr/>
          <p:nvPr/>
        </p:nvPicPr>
        <p:blipFill>
          <a:blip r:embed="rId2"/>
          <a:stretch/>
        </p:blipFill>
        <p:spPr>
          <a:xfrm>
            <a:off x="672840" y="1846080"/>
            <a:ext cx="495720" cy="495720"/>
          </a:xfrm>
          <a:prstGeom prst="rect">
            <a:avLst/>
          </a:prstGeom>
          <a:ln>
            <a:noFill/>
          </a:ln>
        </p:spPr>
      </p:pic>
      <p:pic>
        <p:nvPicPr>
          <p:cNvPr id="199" name="Picture 9" descr=""/>
          <p:cNvPicPr/>
          <p:nvPr/>
        </p:nvPicPr>
        <p:blipFill>
          <a:blip r:embed="rId3"/>
          <a:stretch/>
        </p:blipFill>
        <p:spPr>
          <a:xfrm>
            <a:off x="1103760" y="2932560"/>
            <a:ext cx="495720" cy="495720"/>
          </a:xfrm>
          <a:prstGeom prst="rect">
            <a:avLst/>
          </a:prstGeom>
          <a:ln>
            <a:noFill/>
          </a:ln>
        </p:spPr>
      </p:pic>
      <p:pic>
        <p:nvPicPr>
          <p:cNvPr id="200" name="Picture 10" descr=""/>
          <p:cNvPicPr/>
          <p:nvPr/>
        </p:nvPicPr>
        <p:blipFill>
          <a:blip r:embed="rId4"/>
          <a:stretch/>
        </p:blipFill>
        <p:spPr>
          <a:xfrm>
            <a:off x="1103760" y="4042800"/>
            <a:ext cx="495720" cy="495720"/>
          </a:xfrm>
          <a:prstGeom prst="rect">
            <a:avLst/>
          </a:prstGeom>
          <a:ln>
            <a:noFill/>
          </a:ln>
        </p:spPr>
      </p:pic>
      <p:pic>
        <p:nvPicPr>
          <p:cNvPr id="201" name="Picture 11" descr=""/>
          <p:cNvPicPr/>
          <p:nvPr/>
        </p:nvPicPr>
        <p:blipFill>
          <a:blip r:embed="rId5"/>
          <a:stretch/>
        </p:blipFill>
        <p:spPr>
          <a:xfrm>
            <a:off x="672840" y="5168520"/>
            <a:ext cx="495720" cy="495720"/>
          </a:xfrm>
          <a:prstGeom prst="rect">
            <a:avLst/>
          </a:prstGeom>
          <a:ln>
            <a:noFill/>
          </a:ln>
        </p:spPr>
      </p:pic>
    </p:spTree>
  </p:cSld>
  <p:transition>
    <p:split dir="out" orient="vert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grpSp>
        <p:nvGrpSpPr>
          <p:cNvPr id="203" name="Group 1"/>
          <p:cNvGrpSpPr/>
          <p:nvPr/>
        </p:nvGrpSpPr>
        <p:grpSpPr>
          <a:xfrm>
            <a:off x="-5109840" y="510120"/>
            <a:ext cx="16641360" cy="6529320"/>
            <a:chOff x="-5109840" y="510120"/>
            <a:chExt cx="16641360" cy="6529320"/>
          </a:xfrm>
        </p:grpSpPr>
        <p:sp>
          <p:nvSpPr>
            <p:cNvPr id="204" name="CustomShape 2"/>
            <p:cNvSpPr/>
            <p:nvPr/>
          </p:nvSpPr>
          <p:spPr>
            <a:xfrm>
              <a:off x="-5109840" y="510120"/>
              <a:ext cx="6529320" cy="6529320"/>
            </a:xfrm>
            <a:prstGeom prst="blockArc">
              <a:avLst>
                <a:gd name="adj1" fmla="val 18900000"/>
                <a:gd name="adj2" fmla="val 2700000"/>
                <a:gd name="adj3" fmla="val 331"/>
              </a:avLst>
            </a:prstGeom>
            <a:noFill/>
            <a:ln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05" name="CustomShape 3"/>
            <p:cNvSpPr/>
            <p:nvPr/>
          </p:nvSpPr>
          <p:spPr>
            <a:xfrm>
              <a:off x="921960" y="1722600"/>
              <a:ext cx="10609560" cy="74556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5400000"/>
            </a:gradFill>
            <a:ln>
              <a:noFill/>
            </a:ln>
            <a:effectLst>
              <a:outerShdw algn="ctr" blurRad="5715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3"/>
            <a:fontRef idx="minor"/>
          </p:style>
          <p:txBody>
            <a:bodyPr lIns="592200" rIns="71280" tIns="71280" bIns="71280" anchor="ctr">
              <a:noAutofit/>
            </a:bodyPr>
            <a:p>
              <a:pPr>
                <a:lnSpc>
                  <a:spcPct val="90000"/>
                </a:lnSpc>
                <a:spcAft>
                  <a:spcPts val="981"/>
                </a:spcAft>
              </a:pPr>
              <a:r>
                <a:rPr b="0" lang="en-US" sz="2800" spc="-1" strike="noStrike">
                  <a:solidFill>
                    <a:srgbClr val="ffff00"/>
                  </a:solidFill>
                  <a:latin typeface="Calibri"/>
                  <a:ea typeface="DejaVu Sans"/>
                </a:rPr>
                <a:t>50%</a:t>
              </a: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forests destroyed in last </a:t>
              </a:r>
              <a:r>
                <a:rPr b="0" lang="en-US" sz="2800" spc="-1" strike="noStrike">
                  <a:solidFill>
                    <a:srgbClr val="ffff00"/>
                  </a:solidFill>
                  <a:latin typeface="Calibri"/>
                  <a:ea typeface="DejaVu Sans"/>
                </a:rPr>
                <a:t>20 years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06" name="CustomShape 4"/>
            <p:cNvSpPr/>
            <p:nvPr/>
          </p:nvSpPr>
          <p:spPr>
            <a:xfrm>
              <a:off x="455400" y="1629360"/>
              <a:ext cx="932040" cy="932040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/>
            <a:fillRef idx="0"/>
            <a:effectRef idx="2"/>
            <a:fontRef idx="minor"/>
          </p:style>
        </p:sp>
        <p:sp>
          <p:nvSpPr>
            <p:cNvPr id="207" name="CustomShape 5"/>
            <p:cNvSpPr/>
            <p:nvPr/>
          </p:nvSpPr>
          <p:spPr>
            <a:xfrm>
              <a:off x="1349640" y="2842200"/>
              <a:ext cx="10181880" cy="74556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5400000"/>
            </a:gradFill>
            <a:ln>
              <a:noFill/>
            </a:ln>
            <a:effectLst>
              <a:outerShdw algn="ctr" blurRad="5715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3"/>
            <a:fontRef idx="minor"/>
          </p:style>
          <p:txBody>
            <a:bodyPr lIns="592200" rIns="71280" tIns="71280" bIns="71280" anchor="ctr">
              <a:noAutofit/>
            </a:bodyPr>
            <a:p>
              <a:pPr>
                <a:lnSpc>
                  <a:spcPct val="90000"/>
                </a:lnSpc>
                <a:spcAft>
                  <a:spcPts val="981"/>
                </a:spcAft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Almost </a:t>
              </a:r>
              <a:r>
                <a:rPr b="0" lang="en-US" sz="2800" spc="-1" strike="noStrike">
                  <a:solidFill>
                    <a:srgbClr val="ffff00"/>
                  </a:solidFill>
                  <a:latin typeface="Calibri"/>
                  <a:ea typeface="DejaVu Sans"/>
                </a:rPr>
                <a:t>1.2 lakhs</a:t>
              </a: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people die </a:t>
              </a:r>
              <a:r>
                <a:rPr b="0" lang="en-US" sz="2800" spc="-1" strike="noStrike">
                  <a:solidFill>
                    <a:srgbClr val="ffff00"/>
                  </a:solidFill>
                  <a:latin typeface="Calibri"/>
                  <a:ea typeface="DejaVu Sans"/>
                </a:rPr>
                <a:t>per year </a:t>
              </a: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due to air pollution</a:t>
              </a:r>
              <a:r>
                <a:rPr b="0" lang="en-US" sz="2800" spc="-1" strike="noStrike">
                  <a:solidFill>
                    <a:srgbClr val="ffff00"/>
                  </a:solidFill>
                  <a:latin typeface="Calibri"/>
                  <a:ea typeface="DejaVu Sans"/>
                </a:rPr>
                <a:t> 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08" name="CustomShape 6"/>
            <p:cNvSpPr/>
            <p:nvPr/>
          </p:nvSpPr>
          <p:spPr>
            <a:xfrm>
              <a:off x="883440" y="2748960"/>
              <a:ext cx="932040" cy="932040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/>
            <a:fillRef idx="0"/>
            <a:effectRef idx="2"/>
            <a:fontRef idx="minor"/>
          </p:style>
        </p:sp>
        <p:sp>
          <p:nvSpPr>
            <p:cNvPr id="209" name="CustomShape 7"/>
            <p:cNvSpPr/>
            <p:nvPr/>
          </p:nvSpPr>
          <p:spPr>
            <a:xfrm>
              <a:off x="1349640" y="3961800"/>
              <a:ext cx="10181880" cy="74556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5400000"/>
            </a:gradFill>
            <a:ln>
              <a:noFill/>
            </a:ln>
            <a:effectLst>
              <a:outerShdw algn="ctr" blurRad="5715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3"/>
            <a:fontRef idx="minor"/>
          </p:style>
          <p:txBody>
            <a:bodyPr lIns="592200" rIns="71280" tIns="71280" bIns="71280" anchor="ctr">
              <a:noAutofit/>
            </a:bodyPr>
            <a:p>
              <a:pPr>
                <a:lnSpc>
                  <a:spcPct val="90000"/>
                </a:lnSpc>
                <a:spcAft>
                  <a:spcPts val="981"/>
                </a:spcAft>
              </a:pPr>
              <a:r>
                <a:rPr b="0" lang="en-US" sz="2800" spc="-1" strike="noStrike">
                  <a:solidFill>
                    <a:srgbClr val="ffff00"/>
                  </a:solidFill>
                  <a:latin typeface="Calibri"/>
                  <a:ea typeface="DejaVu Sans"/>
                </a:rPr>
                <a:t>8.5 million</a:t>
              </a: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peoples are attacked by </a:t>
              </a:r>
              <a:r>
                <a:rPr b="0" lang="en-US" sz="2800" spc="-1" strike="noStrike">
                  <a:solidFill>
                    <a:srgbClr val="ffff00"/>
                  </a:solidFill>
                  <a:latin typeface="Calibri"/>
                  <a:ea typeface="DejaVu Sans"/>
                </a:rPr>
                <a:t>asthma</a:t>
              </a: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and </a:t>
              </a:r>
              <a:r>
                <a:rPr b="0" lang="en-US" sz="2800" spc="-1" strike="noStrike">
                  <a:solidFill>
                    <a:srgbClr val="ffff00"/>
                  </a:solidFill>
                  <a:latin typeface="Calibri"/>
                  <a:ea typeface="DejaVu Sans"/>
                </a:rPr>
                <a:t>7.5</a:t>
              </a: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by </a:t>
              </a:r>
              <a:r>
                <a:rPr b="0" lang="en-US" sz="2800" spc="-1" strike="noStrike">
                  <a:solidFill>
                    <a:srgbClr val="ffff00"/>
                  </a:solidFill>
                  <a:latin typeface="Calibri"/>
                  <a:ea typeface="DejaVu Sans"/>
                </a:rPr>
                <a:t>bronchitis</a:t>
              </a: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10" name="CustomShape 8"/>
            <p:cNvSpPr/>
            <p:nvPr/>
          </p:nvSpPr>
          <p:spPr>
            <a:xfrm>
              <a:off x="883440" y="3868560"/>
              <a:ext cx="932040" cy="932040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/>
            <a:fillRef idx="0"/>
            <a:effectRef idx="2"/>
            <a:fontRef idx="minor"/>
          </p:style>
        </p:sp>
        <p:sp>
          <p:nvSpPr>
            <p:cNvPr id="211" name="CustomShape 9"/>
            <p:cNvSpPr/>
            <p:nvPr/>
          </p:nvSpPr>
          <p:spPr>
            <a:xfrm>
              <a:off x="921960" y="5081400"/>
              <a:ext cx="10609560" cy="74556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5400000"/>
            </a:gradFill>
            <a:ln>
              <a:noFill/>
            </a:ln>
            <a:effectLst>
              <a:outerShdw algn="ctr" blurRad="5715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3"/>
            <a:fontRef idx="minor"/>
          </p:style>
          <p:txBody>
            <a:bodyPr lIns="592200" rIns="71280" tIns="71280" bIns="71280" anchor="ctr">
              <a:noAutofit/>
            </a:bodyPr>
            <a:p>
              <a:pPr>
                <a:lnSpc>
                  <a:spcPct val="90000"/>
                </a:lnSpc>
                <a:spcAft>
                  <a:spcPts val="981"/>
                </a:spcAft>
              </a:pPr>
              <a:r>
                <a:rPr b="0" lang="en-US" sz="2800" spc="-1" strike="noStrike">
                  <a:solidFill>
                    <a:srgbClr val="ffff00"/>
                  </a:solidFill>
                  <a:latin typeface="Calibri"/>
                  <a:ea typeface="DejaVu Sans"/>
                </a:rPr>
                <a:t>24%</a:t>
              </a: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students are facing </a:t>
              </a:r>
              <a:r>
                <a:rPr b="0" lang="en-US" sz="2800" spc="-1" strike="noStrike">
                  <a:solidFill>
                    <a:srgbClr val="ffff00"/>
                  </a:solidFill>
                  <a:latin typeface="Calibri"/>
                  <a:ea typeface="DejaVu Sans"/>
                </a:rPr>
                <a:t>lungs problem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12" name="CustomShape 10"/>
            <p:cNvSpPr/>
            <p:nvPr/>
          </p:nvSpPr>
          <p:spPr>
            <a:xfrm>
              <a:off x="455400" y="4988160"/>
              <a:ext cx="932040" cy="932040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/>
            <a:fillRef idx="0"/>
            <a:effectRef idx="2"/>
            <a:fontRef idx="minor"/>
          </p:style>
        </p:sp>
      </p:grpSp>
      <p:grpSp>
        <p:nvGrpSpPr>
          <p:cNvPr id="213" name="Group 11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14" name="CustomShape 12"/>
          <p:cNvSpPr/>
          <p:nvPr/>
        </p:nvSpPr>
        <p:spPr>
          <a:xfrm>
            <a:off x="2727000" y="624600"/>
            <a:ext cx="6737040" cy="91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Baskerville Old Face"/>
                <a:ea typeface="DejaVu Sans"/>
              </a:rPr>
              <a:t>Statistics in Bangladesh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215" name="Picture 4" descr=""/>
          <p:cNvPicPr/>
          <p:nvPr/>
        </p:nvPicPr>
        <p:blipFill>
          <a:blip r:embed="rId2"/>
          <a:stretch/>
        </p:blipFill>
        <p:spPr>
          <a:xfrm>
            <a:off x="672840" y="1846080"/>
            <a:ext cx="495720" cy="495720"/>
          </a:xfrm>
          <a:prstGeom prst="rect">
            <a:avLst/>
          </a:prstGeom>
          <a:ln>
            <a:noFill/>
          </a:ln>
        </p:spPr>
      </p:pic>
      <p:pic>
        <p:nvPicPr>
          <p:cNvPr id="216" name="Picture 5" descr=""/>
          <p:cNvPicPr/>
          <p:nvPr/>
        </p:nvPicPr>
        <p:blipFill>
          <a:blip r:embed="rId3"/>
          <a:stretch/>
        </p:blipFill>
        <p:spPr>
          <a:xfrm>
            <a:off x="1098000" y="2993400"/>
            <a:ext cx="495720" cy="495720"/>
          </a:xfrm>
          <a:prstGeom prst="rect">
            <a:avLst/>
          </a:prstGeom>
          <a:ln>
            <a:noFill/>
          </a:ln>
        </p:spPr>
      </p:pic>
      <p:pic>
        <p:nvPicPr>
          <p:cNvPr id="217" name="Picture 6" descr=""/>
          <p:cNvPicPr/>
          <p:nvPr/>
        </p:nvPicPr>
        <p:blipFill>
          <a:blip r:embed="rId4"/>
          <a:stretch/>
        </p:blipFill>
        <p:spPr>
          <a:xfrm>
            <a:off x="1104840" y="4100400"/>
            <a:ext cx="495720" cy="495720"/>
          </a:xfrm>
          <a:prstGeom prst="rect">
            <a:avLst/>
          </a:prstGeom>
          <a:ln>
            <a:noFill/>
          </a:ln>
        </p:spPr>
      </p:pic>
      <p:pic>
        <p:nvPicPr>
          <p:cNvPr id="218" name="Picture 7" descr=""/>
          <p:cNvPicPr/>
          <p:nvPr/>
        </p:nvPicPr>
        <p:blipFill>
          <a:blip r:embed="rId5"/>
          <a:stretch/>
        </p:blipFill>
        <p:spPr>
          <a:xfrm>
            <a:off x="672840" y="5233320"/>
            <a:ext cx="495720" cy="495720"/>
          </a:xfrm>
          <a:prstGeom prst="rect">
            <a:avLst/>
          </a:prstGeom>
          <a:ln>
            <a:noFill/>
          </a:ln>
        </p:spPr>
      </p:pic>
    </p:spTree>
  </p:cSld>
  <p:transition>
    <p:split dir="out" orient="vert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36720" y="18720"/>
            <a:ext cx="12191040" cy="685728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4169160" y="736920"/>
            <a:ext cx="3785760" cy="501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1428840" y="798840"/>
            <a:ext cx="9159840" cy="192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808080"/>
                </a:solidFill>
                <a:latin typeface="Arial Rounded MT Bold"/>
                <a:ea typeface="DejaVu Sans"/>
              </a:rPr>
              <a:t>Where will you plant tree</a:t>
            </a:r>
            <a:endParaRPr b="0" lang="en-US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808080"/>
                </a:solidFill>
                <a:latin typeface="Arial Rounded MT Bold"/>
                <a:ea typeface="DejaVu Sans"/>
              </a:rPr>
              <a:t>???</a:t>
            </a:r>
            <a:endParaRPr b="0" lang="en-US" sz="6000" spc="-1" strike="noStrike">
              <a:latin typeface="Arial"/>
            </a:endParaRPr>
          </a:p>
        </p:txBody>
      </p:sp>
    </p:spTree>
  </p:cSld>
  <p:transition spd="slow">
    <p:circl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0" y="18720"/>
            <a:ext cx="12191040" cy="6857280"/>
          </a:xfrm>
          <a:prstGeom prst="rect">
            <a:avLst/>
          </a:prstGeom>
          <a:ln>
            <a:noFill/>
          </a:ln>
        </p:spPr>
      </p:pic>
      <p:sp>
        <p:nvSpPr>
          <p:cNvPr id="225" name="CustomShape 1"/>
          <p:cNvSpPr/>
          <p:nvPr/>
        </p:nvSpPr>
        <p:spPr>
          <a:xfrm>
            <a:off x="3931920" y="2286000"/>
            <a:ext cx="33829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Objective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227" name="CustomShape 1"/>
          <p:cNvSpPr/>
          <p:nvPr/>
        </p:nvSpPr>
        <p:spPr>
          <a:xfrm>
            <a:off x="1081440" y="264600"/>
            <a:ext cx="296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b050"/>
                </a:solidFill>
                <a:latin typeface="Calibri"/>
                <a:ea typeface="DejaVu Sans"/>
              </a:rPr>
              <a:t>How Eco friend Works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>
        <p14:prism isInverted="tru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0" y="18720"/>
            <a:ext cx="12191040" cy="6857280"/>
          </a:xfrm>
          <a:prstGeom prst="rect">
            <a:avLst/>
          </a:prstGeom>
          <a:ln>
            <a:noFill/>
          </a:ln>
        </p:spPr>
      </p:pic>
      <p:sp>
        <p:nvSpPr>
          <p:cNvPr id="229" name="CustomShape 1"/>
          <p:cNvSpPr/>
          <p:nvPr/>
        </p:nvSpPr>
        <p:spPr>
          <a:xfrm>
            <a:off x="1081440" y="264600"/>
            <a:ext cx="296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b050"/>
                </a:solidFill>
                <a:latin typeface="Calibri"/>
                <a:ea typeface="DejaVu Sans"/>
              </a:rPr>
              <a:t>Architecture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>
        <p14:prism isInverted="tru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36720" y="18720"/>
            <a:ext cx="12191040" cy="6857280"/>
          </a:xfrm>
          <a:prstGeom prst="rect">
            <a:avLst/>
          </a:prstGeom>
          <a:ln>
            <a:noFill/>
          </a:ln>
        </p:spPr>
      </p:pic>
      <p:sp>
        <p:nvSpPr>
          <p:cNvPr id="231" name="CustomShape 1"/>
          <p:cNvSpPr/>
          <p:nvPr/>
        </p:nvSpPr>
        <p:spPr>
          <a:xfrm>
            <a:off x="3931920" y="2286000"/>
            <a:ext cx="338292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Expected outcome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36360" y="18360"/>
            <a:ext cx="12191040" cy="6857280"/>
          </a:xfrm>
          <a:prstGeom prst="rect">
            <a:avLst/>
          </a:prstGeom>
          <a:ln>
            <a:noFill/>
          </a:ln>
        </p:spPr>
      </p:pic>
      <p:sp>
        <p:nvSpPr>
          <p:cNvPr id="233" name="CustomShape 1"/>
          <p:cNvSpPr/>
          <p:nvPr/>
        </p:nvSpPr>
        <p:spPr>
          <a:xfrm>
            <a:off x="1311120" y="1828800"/>
            <a:ext cx="6735240" cy="40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Data mining tool</a:t>
            </a:r>
            <a:endParaRPr b="0" lang="en-US" sz="2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Collect Information</a:t>
            </a:r>
            <a:endParaRPr b="0" lang="en-US" sz="2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Send data to Central Server</a:t>
            </a:r>
            <a:endParaRPr b="0" lang="en-US" sz="2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Server matches mined database</a:t>
            </a:r>
            <a:endParaRPr b="0" lang="en-US" sz="2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Returns detailed info of trees suitable for the environment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1523880" y="914400"/>
            <a:ext cx="387072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latin typeface="Arial"/>
              </a:rPr>
              <a:t>Expected outcome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Picture 3" descr=""/>
          <p:cNvPicPr/>
          <p:nvPr/>
        </p:nvPicPr>
        <p:blipFill>
          <a:blip r:embed="rId1"/>
          <a:stretch/>
        </p:blipFill>
        <p:spPr>
          <a:xfrm>
            <a:off x="0" y="-56160"/>
            <a:ext cx="12291120" cy="691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36720" y="18720"/>
            <a:ext cx="12191040" cy="6857280"/>
          </a:xfrm>
          <a:prstGeom prst="rect">
            <a:avLst/>
          </a:prstGeom>
          <a:ln>
            <a:noFill/>
          </a:ln>
        </p:spPr>
      </p:pic>
      <p:sp>
        <p:nvSpPr>
          <p:cNvPr id="236" name="CustomShape 1"/>
          <p:cNvSpPr/>
          <p:nvPr/>
        </p:nvSpPr>
        <p:spPr>
          <a:xfrm>
            <a:off x="4846320" y="671400"/>
            <a:ext cx="3382920" cy="88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Other Similar Devices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1371600" y="2011680"/>
            <a:ext cx="338292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Growtronix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6640200" y="2768040"/>
            <a:ext cx="4972320" cy="2992320"/>
          </a:xfrm>
          <a:prstGeom prst="rect">
            <a:avLst/>
          </a:prstGeom>
          <a:ln>
            <a:noFill/>
          </a:ln>
        </p:spPr>
      </p:pic>
      <p:sp>
        <p:nvSpPr>
          <p:cNvPr id="239" name="CustomShape 3"/>
          <p:cNvSpPr/>
          <p:nvPr/>
        </p:nvSpPr>
        <p:spPr>
          <a:xfrm>
            <a:off x="7406640" y="2011680"/>
            <a:ext cx="338292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Niwa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3"/>
          <a:stretch/>
        </p:blipFill>
        <p:spPr>
          <a:xfrm>
            <a:off x="731520" y="2834640"/>
            <a:ext cx="5106600" cy="274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Content Placeholder 3" descr=""/>
          <p:cNvPicPr/>
          <p:nvPr/>
        </p:nvPicPr>
        <p:blipFill>
          <a:blip r:embed="rId1"/>
          <a:stretch/>
        </p:blipFill>
        <p:spPr>
          <a:xfrm>
            <a:off x="0" y="-59400"/>
            <a:ext cx="12410640" cy="698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Picture 3" descr=""/>
          <p:cNvPicPr/>
          <p:nvPr/>
        </p:nvPicPr>
        <p:blipFill>
          <a:blip r:embed="rId1"/>
          <a:stretch/>
        </p:blipFill>
        <p:spPr>
          <a:xfrm>
            <a:off x="0" y="-56160"/>
            <a:ext cx="12291120" cy="6913440"/>
          </a:xfrm>
          <a:prstGeom prst="rect">
            <a:avLst/>
          </a:prstGeom>
          <a:ln>
            <a:noFill/>
          </a:ln>
        </p:spPr>
      </p:pic>
      <p:sp>
        <p:nvSpPr>
          <p:cNvPr id="167" name="CustomShape 3"/>
          <p:cNvSpPr/>
          <p:nvPr/>
        </p:nvSpPr>
        <p:spPr>
          <a:xfrm>
            <a:off x="3931920" y="2286000"/>
            <a:ext cx="3382920" cy="77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latin typeface="Arial"/>
              </a:rPr>
              <a:t>Motivation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720" y="360"/>
            <a:ext cx="12189600" cy="685620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5146920" y="537480"/>
            <a:ext cx="1869480" cy="373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3900" spc="-1" strike="noStrike">
                <a:solidFill>
                  <a:srgbClr val="00b050"/>
                </a:solidFill>
                <a:latin typeface="Arial Rounded MT Bold"/>
                <a:ea typeface="DejaVu Sans"/>
              </a:rPr>
              <a:t>?</a:t>
            </a:r>
            <a:endParaRPr b="0" lang="en-US" sz="239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320040" y="2348640"/>
            <a:ext cx="11389680" cy="20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ffd966"/>
                </a:solidFill>
                <a:latin typeface="Times New Roman"/>
                <a:ea typeface="DejaVu Sans"/>
              </a:rPr>
              <a:t>“ </a:t>
            </a:r>
            <a:r>
              <a:rPr b="1" lang="en-US" sz="6000" spc="-1" strike="noStrike">
                <a:solidFill>
                  <a:srgbClr val="fff450"/>
                </a:solidFill>
                <a:latin typeface="Times New Roman"/>
                <a:ea typeface="DejaVu Sans"/>
              </a:rPr>
              <a:t>All Human Beings are in Danger</a:t>
            </a:r>
            <a:endParaRPr b="0" lang="en-US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fff450"/>
                </a:solidFill>
                <a:latin typeface="Times New Roman"/>
                <a:ea typeface="DejaVu Sans"/>
              </a:rPr>
              <a:t> </a:t>
            </a:r>
            <a:r>
              <a:rPr b="1" lang="en-US" sz="6000" spc="-1" strike="noStrike">
                <a:solidFill>
                  <a:srgbClr val="fff450"/>
                </a:solidFill>
                <a:latin typeface="Times New Roman"/>
                <a:ea typeface="DejaVu Sans"/>
              </a:rPr>
              <a:t>Because of </a:t>
            </a:r>
            <a:r>
              <a:rPr b="1" lang="en-US" sz="66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Deforestation</a:t>
            </a:r>
            <a:r>
              <a:rPr b="1" lang="en-US" sz="6000" spc="-1" strike="noStrike">
                <a:solidFill>
                  <a:srgbClr val="ffd966"/>
                </a:solidFill>
                <a:latin typeface="Times New Roman"/>
                <a:ea typeface="DejaVu Sans"/>
              </a:rPr>
              <a:t> ”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>
        <p14:rippl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3207960" y="4647240"/>
            <a:ext cx="8381160" cy="118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"/>
                <a:ea typeface="DejaVu Sans"/>
              </a:rPr>
              <a:t>“</a:t>
            </a:r>
            <a:r>
              <a:rPr b="1" lang="en-US" sz="3600" spc="-1" strike="noStrike">
                <a:solidFill>
                  <a:srgbClr val="0070c0"/>
                </a:solidFill>
                <a:latin typeface="Calibri"/>
                <a:ea typeface="DejaVu Sans"/>
              </a:rPr>
              <a:t>Death rate in Bangladesh is the highest of all around the world due to air pollution”</a:t>
            </a:r>
            <a:endParaRPr b="0" lang="en-US" sz="3600" spc="-1" strike="noStrike">
              <a:latin typeface="Arial"/>
            </a:endParaRPr>
          </a:p>
        </p:txBody>
      </p:sp>
    </p:spTree>
  </p:cSld>
  <p:transition spd="med">
    <p:pull dir="l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36720" y="18720"/>
            <a:ext cx="12191040" cy="6857280"/>
          </a:xfrm>
          <a:prstGeom prst="rect">
            <a:avLst/>
          </a:prstGeom>
          <a:ln>
            <a:noFill/>
          </a:ln>
        </p:spPr>
      </p:pic>
      <p:sp>
        <p:nvSpPr>
          <p:cNvPr id="175" name="CustomShape 1"/>
          <p:cNvSpPr/>
          <p:nvPr/>
        </p:nvSpPr>
        <p:spPr>
          <a:xfrm>
            <a:off x="3931920" y="2286000"/>
            <a:ext cx="33829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Problem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3878640" y="190440"/>
            <a:ext cx="3931560" cy="58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b050"/>
                </a:solidFill>
                <a:latin typeface="Times New Roman"/>
              </a:rPr>
              <a:t>Recent Example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78" name="Content Placeholder 4" descr=""/>
          <p:cNvPicPr/>
          <p:nvPr/>
        </p:nvPicPr>
        <p:blipFill>
          <a:blip r:embed="rId2"/>
          <a:stretch/>
        </p:blipFill>
        <p:spPr>
          <a:xfrm>
            <a:off x="944280" y="1163880"/>
            <a:ext cx="6093000" cy="4573440"/>
          </a:xfrm>
          <a:prstGeom prst="rect">
            <a:avLst/>
          </a:prstGeom>
          <a:ln>
            <a:noFill/>
          </a:ln>
        </p:spPr>
      </p:pic>
      <p:pic>
        <p:nvPicPr>
          <p:cNvPr id="179" name="Picture 3" descr=""/>
          <p:cNvPicPr/>
          <p:nvPr/>
        </p:nvPicPr>
        <p:blipFill>
          <a:blip r:embed="rId3"/>
          <a:stretch/>
        </p:blipFill>
        <p:spPr>
          <a:xfrm>
            <a:off x="7624440" y="1163880"/>
            <a:ext cx="3787920" cy="2105640"/>
          </a:xfrm>
          <a:prstGeom prst="rect">
            <a:avLst/>
          </a:prstGeom>
          <a:ln>
            <a:noFill/>
          </a:ln>
        </p:spPr>
      </p:pic>
      <p:pic>
        <p:nvPicPr>
          <p:cNvPr id="180" name="Picture 5" descr=""/>
          <p:cNvPicPr/>
          <p:nvPr/>
        </p:nvPicPr>
        <p:blipFill>
          <a:blip r:embed="rId4"/>
          <a:stretch/>
        </p:blipFill>
        <p:spPr>
          <a:xfrm>
            <a:off x="7624440" y="3372120"/>
            <a:ext cx="3787920" cy="236484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4002840" y="3664080"/>
            <a:ext cx="6560280" cy="173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22a35"/>
                </a:solidFill>
                <a:latin typeface="Berlin Sans FB Demi"/>
                <a:ea typeface="DejaVu Sans"/>
              </a:rPr>
              <a:t>Every </a:t>
            </a:r>
            <a:r>
              <a:rPr b="1" lang="en-US" sz="3600" spc="-1" strike="noStrike">
                <a:solidFill>
                  <a:srgbClr val="ff0000"/>
                </a:solidFill>
                <a:latin typeface="Berlin Sans FB Demi"/>
                <a:ea typeface="DejaVu Sans"/>
              </a:rPr>
              <a:t>1</a:t>
            </a:r>
            <a:r>
              <a:rPr b="1" lang="en-US" sz="3600" spc="-1" strike="noStrike">
                <a:solidFill>
                  <a:srgbClr val="222a35"/>
                </a:solidFill>
                <a:latin typeface="Berlin Sans FB Demi"/>
                <a:ea typeface="DejaVu Sans"/>
              </a:rPr>
              <a:t> out of </a:t>
            </a:r>
            <a:r>
              <a:rPr b="1" lang="en-US" sz="3600" spc="-1" strike="noStrike">
                <a:solidFill>
                  <a:srgbClr val="ff0000"/>
                </a:solidFill>
                <a:latin typeface="Berlin Sans FB Demi"/>
                <a:ea typeface="DejaVu Sans"/>
              </a:rPr>
              <a:t>8</a:t>
            </a:r>
            <a:r>
              <a:rPr b="1" lang="en-US" sz="3600" spc="-1" strike="noStrike">
                <a:solidFill>
                  <a:srgbClr val="222a35"/>
                </a:solidFill>
                <a:latin typeface="Berlin Sans FB Demi"/>
                <a:ea typeface="DejaVu Sans"/>
              </a:rPr>
              <a:t> deaths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22a35"/>
                </a:solidFill>
                <a:latin typeface="Berlin Sans FB Demi"/>
                <a:ea typeface="DejaVu Sans"/>
              </a:rPr>
              <a:t>in the world is due to 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0000"/>
                </a:solidFill>
                <a:latin typeface="Berlin Sans FB Demi"/>
                <a:ea typeface="DejaVu Sans"/>
              </a:rPr>
              <a:t>air pollution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7018560" y="5688360"/>
            <a:ext cx="16023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333f4f"/>
                </a:solidFill>
                <a:latin typeface="Times New Roman"/>
                <a:ea typeface="DejaVu Sans"/>
              </a:rPr>
              <a:t>(WHO-2014)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4" name="Picture 12" descr=""/>
          <p:cNvPicPr/>
          <p:nvPr/>
        </p:nvPicPr>
        <p:blipFill>
          <a:blip r:embed="rId2"/>
          <a:stretch/>
        </p:blipFill>
        <p:spPr>
          <a:xfrm>
            <a:off x="1484640" y="470160"/>
            <a:ext cx="9078120" cy="272304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</TotalTime>
  <Application>LibreOffice/6.2.0.3$Windows_X86_64 LibreOffice_project/98c6a8a1c6c7b144ce3cc729e34964b47ce25d62</Application>
  <Words>210</Words>
  <Paragraphs>36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2017-12-09T12:57:02Z</dcterms:created>
  <dc:creator>Shafiur Uchchhas</dc:creator>
  <dc:description/>
  <dc:language>en-US</dc:language>
  <cp:lastModifiedBy/>
  <dcterms:modified xsi:type="dcterms:W3CDTF">2019-03-31T02:53:20Z</dcterms:modified>
  <cp:revision>116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